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64"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21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ctr">
              <a:buNone/>
            </a:pPr>
            <a:r>
              <a:rPr lang="en-US" sz="9600" b="1" dirty="0" smtClean="0">
                <a:latin typeface="Bodoni MT Black" pitchFamily="18" charset="0"/>
              </a:rPr>
              <a:t>OBESITY</a:t>
            </a:r>
            <a:endParaRPr lang="en-US" sz="9600" b="1" dirty="0" smtClean="0">
              <a:latin typeface="Bodoni MT Black" pitchFamily="18" charset="0"/>
            </a:endParaRPr>
          </a:p>
          <a:p>
            <a:pPr>
              <a:buNone/>
            </a:pPr>
            <a:endParaRPr lang="en-IN" dirty="0"/>
          </a:p>
        </p:txBody>
      </p:sp>
      <p:pic>
        <p:nvPicPr>
          <p:cNvPr id="4" name="Picture 4" descr="p07_kid"/>
          <p:cNvPicPr>
            <a:picLocks noChangeAspect="1" noChangeArrowheads="1"/>
          </p:cNvPicPr>
          <p:nvPr/>
        </p:nvPicPr>
        <p:blipFill>
          <a:blip r:embed="rId2"/>
          <a:srcRect/>
          <a:stretch>
            <a:fillRect/>
          </a:stretch>
        </p:blipFill>
        <p:spPr>
          <a:xfrm>
            <a:off x="685800" y="1828800"/>
            <a:ext cx="7315200" cy="46482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sz="4800" b="1" dirty="0" smtClean="0"/>
              <a:t>OBESITY:</a:t>
            </a:r>
          </a:p>
          <a:p>
            <a:pPr algn="just">
              <a:buNone/>
            </a:pPr>
            <a:r>
              <a:rPr lang="en-US" dirty="0" smtClean="0"/>
              <a:t>	</a:t>
            </a:r>
            <a:r>
              <a:rPr lang="en-US" sz="3600" dirty="0" smtClean="0"/>
              <a:t>Obesity may be define as excessive enlargement of the body’s total quantity of fat. There is no biological reason for men and women to get fatter as they grow older. But now a days, obesity has been called the main health problem of modern society. Childhood obesity is also becoming more prevalent. Childhood obesity has reached epidemic proportions in most part of the world as Children are eating more and exercising less.</a:t>
            </a:r>
            <a:endParaRPr lang="en-IN" sz="3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Matura MT Script Capitals" pitchFamily="66" charset="0"/>
                <a:cs typeface="Trebuchet MS" pitchFamily="34" charset="0"/>
              </a:rPr>
              <a:t>Cause of Obesity </a:t>
            </a:r>
            <a:endParaRPr lang="en-IN" b="1" dirty="0">
              <a:latin typeface="Matura MT Script Capitals" pitchFamily="66" charset="0"/>
            </a:endParaRPr>
          </a:p>
        </p:txBody>
      </p:sp>
      <p:sp>
        <p:nvSpPr>
          <p:cNvPr id="3" name="Content Placeholder 2"/>
          <p:cNvSpPr>
            <a:spLocks noGrp="1"/>
          </p:cNvSpPr>
          <p:nvPr>
            <p:ph idx="1"/>
          </p:nvPr>
        </p:nvSpPr>
        <p:spPr>
          <a:xfrm>
            <a:off x="0" y="1295400"/>
            <a:ext cx="9144000" cy="5562600"/>
          </a:xfrm>
        </p:spPr>
        <p:txBody>
          <a:bodyPr/>
          <a:lstStyle/>
          <a:p>
            <a:pPr>
              <a:buNone/>
            </a:pPr>
            <a:r>
              <a:rPr lang="en-US" dirty="0" smtClean="0">
                <a:latin typeface="Trebuchet MS" pitchFamily="34" charset="0"/>
                <a:cs typeface="Trebuchet MS" pitchFamily="34" charset="0"/>
              </a:rPr>
              <a:t>	Simple equation…when you eat more than you use..it is stored in your body as “fat”. </a:t>
            </a:r>
          </a:p>
          <a:p>
            <a:pPr lvl="1"/>
            <a:r>
              <a:rPr lang="en-US" dirty="0" smtClean="0">
                <a:latin typeface="Trebuchet MS" pitchFamily="34" charset="0"/>
                <a:cs typeface="Trebuchet MS" pitchFamily="34" charset="0"/>
              </a:rPr>
              <a:t>Causes</a:t>
            </a:r>
          </a:p>
          <a:p>
            <a:pPr lvl="2"/>
            <a:r>
              <a:rPr lang="en-US" dirty="0" smtClean="0">
                <a:latin typeface="Trebuchet MS" pitchFamily="34" charset="0"/>
                <a:cs typeface="Trebuchet MS" pitchFamily="34" charset="0"/>
              </a:rPr>
              <a:t>Global shift in how we eat</a:t>
            </a:r>
          </a:p>
          <a:p>
            <a:pPr lvl="2"/>
            <a:r>
              <a:rPr lang="en-US" dirty="0" smtClean="0">
                <a:latin typeface="Trebuchet MS" pitchFamily="34" charset="0"/>
                <a:cs typeface="Trebuchet MS" pitchFamily="34" charset="0"/>
              </a:rPr>
              <a:t>Western diet of processed food</a:t>
            </a:r>
          </a:p>
          <a:p>
            <a:pPr lvl="2"/>
            <a:r>
              <a:rPr lang="en-US" dirty="0" smtClean="0">
                <a:latin typeface="Trebuchet MS" pitchFamily="34" charset="0"/>
                <a:cs typeface="Trebuchet MS" pitchFamily="34" charset="0"/>
              </a:rPr>
              <a:t>Higher sugar, fat and calories in what we eat</a:t>
            </a:r>
          </a:p>
          <a:p>
            <a:pPr lvl="2"/>
            <a:r>
              <a:rPr lang="en-US" dirty="0" smtClean="0">
                <a:latin typeface="Trebuchet MS" pitchFamily="34" charset="0"/>
                <a:cs typeface="Trebuchet MS" pitchFamily="34" charset="0"/>
              </a:rPr>
              <a:t>Less nutrients</a:t>
            </a:r>
          </a:p>
          <a:p>
            <a:pPr lvl="2"/>
            <a:r>
              <a:rPr lang="en-US" dirty="0" smtClean="0">
                <a:latin typeface="Trebuchet MS" pitchFamily="34" charset="0"/>
                <a:cs typeface="Trebuchet MS" pitchFamily="34" charset="0"/>
              </a:rPr>
              <a:t>Reduced intake of vitamins and minerals </a:t>
            </a:r>
          </a:p>
          <a:p>
            <a:pPr lvl="2"/>
            <a:r>
              <a:rPr lang="en-US" dirty="0" smtClean="0">
                <a:latin typeface="Trebuchet MS" pitchFamily="34" charset="0"/>
                <a:cs typeface="Trebuchet MS" pitchFamily="34" charset="0"/>
              </a:rPr>
              <a:t>Physical inactivity</a:t>
            </a:r>
          </a:p>
          <a:p>
            <a:pPr lvl="2"/>
            <a:r>
              <a:rPr lang="en-US" dirty="0" smtClean="0">
                <a:latin typeface="Trebuchet MS" pitchFamily="34" charset="0"/>
                <a:cs typeface="Trebuchet MS" pitchFamily="34" charset="0"/>
              </a:rPr>
              <a:t>Heredity and genetics</a:t>
            </a:r>
          </a:p>
          <a:p>
            <a:pPr lvl="2"/>
            <a:r>
              <a:rPr lang="en-US" dirty="0" smtClean="0">
                <a:latin typeface="Trebuchet MS" pitchFamily="34" charset="0"/>
                <a:cs typeface="Trebuchet MS" pitchFamily="34" charset="0"/>
              </a:rPr>
              <a:t>Social and economic factors</a:t>
            </a:r>
          </a:p>
          <a:p>
            <a:pPr lvl="2"/>
            <a:r>
              <a:rPr lang="en-US" dirty="0" smtClean="0">
                <a:latin typeface="Trebuchet MS" pitchFamily="34" charset="0"/>
                <a:cs typeface="Trebuchet MS" pitchFamily="34" charset="0"/>
              </a:rPr>
              <a:t>Psychological factor.</a:t>
            </a:r>
          </a:p>
          <a:p>
            <a:pPr lvl="2"/>
            <a:endParaRPr lang="en-US" dirty="0" smtClean="0">
              <a:latin typeface="Trebuchet MS" pitchFamily="34" charset="0"/>
              <a:cs typeface="Trebuchet MS" pitchFamily="34" charset="0"/>
            </a:endParaRPr>
          </a:p>
          <a:p>
            <a:pPr>
              <a:buNone/>
            </a:pP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a:bodyPr>
          <a:lstStyle/>
          <a:p>
            <a:r>
              <a:rPr lang="en-US" b="1" dirty="0" smtClean="0">
                <a:latin typeface="Matura MT Script Capitals" pitchFamily="66" charset="0"/>
                <a:cs typeface="Trebuchet MS" pitchFamily="34" charset="0"/>
              </a:rPr>
              <a:t>What does obesity do to our bodies? </a:t>
            </a:r>
            <a:endParaRPr lang="en-IN" b="1" dirty="0">
              <a:latin typeface="Matura MT Script Capitals" pitchFamily="66" charset="0"/>
            </a:endParaRPr>
          </a:p>
        </p:txBody>
      </p:sp>
      <p:sp>
        <p:nvSpPr>
          <p:cNvPr id="3" name="Content Placeholder 2"/>
          <p:cNvSpPr>
            <a:spLocks noGrp="1"/>
          </p:cNvSpPr>
          <p:nvPr>
            <p:ph idx="1"/>
          </p:nvPr>
        </p:nvSpPr>
        <p:spPr>
          <a:xfrm>
            <a:off x="0" y="1143000"/>
            <a:ext cx="9144000" cy="5715000"/>
          </a:xfrm>
        </p:spPr>
        <p:txBody>
          <a:bodyPr>
            <a:normAutofit/>
          </a:bodyPr>
          <a:lstStyle/>
          <a:p>
            <a:pPr>
              <a:buNone/>
            </a:pPr>
            <a:r>
              <a:rPr lang="en-US" dirty="0" smtClean="0">
                <a:latin typeface="Trebuchet MS" pitchFamily="34" charset="0"/>
                <a:cs typeface="Trebuchet MS" pitchFamily="34" charset="0"/>
              </a:rPr>
              <a:t>	With more people gaining too much weight..there are health issues to consider</a:t>
            </a:r>
          </a:p>
          <a:p>
            <a:pPr lvl="1"/>
            <a:r>
              <a:rPr lang="en-US" dirty="0" smtClean="0">
                <a:latin typeface="Trebuchet MS" pitchFamily="34" charset="0"/>
                <a:cs typeface="Trebuchet MS" pitchFamily="34" charset="0"/>
              </a:rPr>
              <a:t>Cardiovascular disease</a:t>
            </a:r>
          </a:p>
          <a:p>
            <a:pPr lvl="1"/>
            <a:r>
              <a:rPr lang="en-US" dirty="0" smtClean="0">
                <a:latin typeface="Trebuchet MS" pitchFamily="34" charset="0"/>
                <a:cs typeface="Trebuchet MS" pitchFamily="34" charset="0"/>
              </a:rPr>
              <a:t>Diabetes </a:t>
            </a:r>
          </a:p>
          <a:p>
            <a:pPr lvl="1"/>
            <a:r>
              <a:rPr lang="en-US" dirty="0" smtClean="0">
                <a:latin typeface="Trebuchet MS" pitchFamily="34" charset="0"/>
                <a:cs typeface="Trebuchet MS" pitchFamily="34" charset="0"/>
              </a:rPr>
              <a:t>Musculoskeletal disorders </a:t>
            </a:r>
          </a:p>
          <a:p>
            <a:pPr lvl="1"/>
            <a:r>
              <a:rPr lang="en-US" dirty="0" smtClean="0">
                <a:latin typeface="Trebuchet MS" pitchFamily="34" charset="0"/>
                <a:cs typeface="Trebuchet MS" pitchFamily="34" charset="0"/>
              </a:rPr>
              <a:t>Cancers-endometrial, cervical and colon</a:t>
            </a:r>
          </a:p>
          <a:p>
            <a:pPr lvl="1"/>
            <a:r>
              <a:rPr lang="en-US" dirty="0" smtClean="0">
                <a:latin typeface="Trebuchet MS" pitchFamily="34" charset="0"/>
                <a:cs typeface="Trebuchet MS" pitchFamily="34" charset="0"/>
              </a:rPr>
              <a:t>Infertility </a:t>
            </a:r>
          </a:p>
          <a:p>
            <a:pPr lvl="1"/>
            <a:r>
              <a:rPr lang="en-US" dirty="0" smtClean="0">
                <a:latin typeface="Trebuchet MS" pitchFamily="34" charset="0"/>
                <a:cs typeface="Trebuchet MS" pitchFamily="34" charset="0"/>
              </a:rPr>
              <a:t>Gall bladder stones </a:t>
            </a:r>
          </a:p>
          <a:p>
            <a:pPr lvl="1"/>
            <a:r>
              <a:rPr lang="en-US" dirty="0" smtClean="0">
                <a:latin typeface="Trebuchet MS" pitchFamily="34" charset="0"/>
                <a:cs typeface="Trebuchet MS" pitchFamily="34" charset="0"/>
              </a:rPr>
              <a:t>Premature death and disability </a:t>
            </a:r>
          </a:p>
          <a:p>
            <a:pPr lvl="1"/>
            <a:r>
              <a:rPr lang="en-US" dirty="0" smtClean="0">
                <a:latin typeface="Trebuchet MS" pitchFamily="34" charset="0"/>
                <a:cs typeface="Trebuchet MS" pitchFamily="34" charset="0"/>
              </a:rPr>
              <a:t>Respiratory disease</a:t>
            </a:r>
          </a:p>
          <a:p>
            <a:pPr lvl="1"/>
            <a:r>
              <a:rPr lang="en-US" dirty="0" smtClean="0">
                <a:latin typeface="Trebuchet MS" pitchFamily="34" charset="0"/>
                <a:cs typeface="Trebuchet MS" pitchFamily="34" charset="0"/>
              </a:rPr>
              <a:t>Cancer </a:t>
            </a:r>
          </a:p>
          <a:p>
            <a:pPr>
              <a:buNone/>
            </a:pPr>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lgn="ctr">
              <a:buNone/>
            </a:pPr>
            <a:r>
              <a:rPr lang="en-US" sz="4800" b="1" dirty="0" smtClean="0">
                <a:latin typeface="Matura MT Script Capitals" pitchFamily="66" charset="0"/>
                <a:cs typeface="Trebuchet MS" pitchFamily="34" charset="0"/>
              </a:rPr>
              <a:t>Prevention of obesity:</a:t>
            </a:r>
          </a:p>
          <a:p>
            <a:pPr>
              <a:buNone/>
            </a:pPr>
            <a:r>
              <a:rPr lang="en-US" dirty="0" smtClean="0">
                <a:latin typeface="Trebuchet MS" pitchFamily="34" charset="0"/>
                <a:cs typeface="Trebuchet MS" pitchFamily="34" charset="0"/>
              </a:rPr>
              <a:t>	It is well known that obesity is preventable. It is caused by eating more than we need…so how can we prevent obesity? </a:t>
            </a:r>
          </a:p>
          <a:p>
            <a:pPr lvl="1"/>
            <a:r>
              <a:rPr lang="en-US" sz="3600" dirty="0" smtClean="0">
                <a:latin typeface="Trebuchet MS" pitchFamily="34" charset="0"/>
                <a:cs typeface="Trebuchet MS" pitchFamily="34" charset="0"/>
              </a:rPr>
              <a:t>Each of us can…according to WHO</a:t>
            </a:r>
          </a:p>
          <a:p>
            <a:pPr lvl="2"/>
            <a:r>
              <a:rPr lang="en-US" sz="3200" dirty="0" smtClean="0">
                <a:latin typeface="Trebuchet MS" pitchFamily="34" charset="0"/>
                <a:cs typeface="Trebuchet MS" pitchFamily="34" charset="0"/>
              </a:rPr>
              <a:t>Have a balance of energy and healthy weight</a:t>
            </a:r>
          </a:p>
          <a:p>
            <a:pPr lvl="2"/>
            <a:r>
              <a:rPr lang="en-US" sz="3200" dirty="0" smtClean="0">
                <a:latin typeface="Trebuchet MS" pitchFamily="34" charset="0"/>
                <a:cs typeface="Trebuchet MS" pitchFamily="34" charset="0"/>
              </a:rPr>
              <a:t>Limit how much fat we eat…we need to eat some..but not too much.  </a:t>
            </a:r>
          </a:p>
          <a:p>
            <a:pPr lvl="2"/>
            <a:r>
              <a:rPr lang="en-US" sz="3200" dirty="0" smtClean="0">
                <a:latin typeface="Trebuchet MS" pitchFamily="34" charset="0"/>
                <a:cs typeface="Trebuchet MS" pitchFamily="34" charset="0"/>
              </a:rPr>
              <a:t>Increase fruits and vegetables</a:t>
            </a:r>
          </a:p>
          <a:p>
            <a:pPr lvl="2"/>
            <a:r>
              <a:rPr lang="en-US" sz="3200" dirty="0" smtClean="0">
                <a:latin typeface="Trebuchet MS" pitchFamily="34" charset="0"/>
                <a:cs typeface="Trebuchet MS" pitchFamily="34" charset="0"/>
              </a:rPr>
              <a:t>Limit sugars</a:t>
            </a:r>
          </a:p>
          <a:p>
            <a:pPr lvl="2"/>
            <a:r>
              <a:rPr lang="en-US" sz="3200" dirty="0" smtClean="0">
                <a:latin typeface="Trebuchet MS" pitchFamily="34" charset="0"/>
                <a:cs typeface="Trebuchet MS" pitchFamily="34" charset="0"/>
              </a:rPr>
              <a:t>Increase exercise to at least 30-60 minutes per day on most days! </a:t>
            </a:r>
          </a:p>
          <a:p>
            <a:pPr lvl="2"/>
            <a:endParaRPr lang="en-US" sz="3200" dirty="0" smtClean="0">
              <a:latin typeface="Trebuchet MS" pitchFamily="34" charset="0"/>
              <a:cs typeface="Trebuchet MS" pitchFamily="34" charset="0"/>
            </a:endParaRPr>
          </a:p>
          <a:p>
            <a:pPr>
              <a:buNone/>
            </a:pPr>
            <a:endParaRPr lang="en-IN"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TotalTime>
  <Words>18</Words>
  <Application>Microsoft Office PowerPoint</Application>
  <PresentationFormat>On-screen Show (4:3)</PresentationFormat>
  <Paragraphs>34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Slide 1</vt:lpstr>
      <vt:lpstr>Slide 2</vt:lpstr>
      <vt:lpstr>Cause of Obesity </vt:lpstr>
      <vt:lpstr>What does obesity do to our bodies? </vt:lpstr>
      <vt:lpstr>Slide 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nnnnnnnnnnnnggggggggggggggggggggggggggggggjjjjjjjjjjjjjjjjjjjjjjjjjjjjjjjjjjjjjeeeeeeeeeeeeeeeeeeeeeeeeeeeeeeeeeeeeeeeeeeeeeeeeeeeeeeejjjjjjjjjjjjjjjjjjjjjjjjjj………………………,</dc:title>
  <dc:creator>user</dc:creator>
  <cp:lastModifiedBy>user</cp:lastModifiedBy>
  <cp:revision>14</cp:revision>
  <dcterms:created xsi:type="dcterms:W3CDTF">2006-08-16T00:00:00Z</dcterms:created>
  <dcterms:modified xsi:type="dcterms:W3CDTF">2016-05-30T06:15:00Z</dcterms:modified>
</cp:coreProperties>
</file>